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2517B0-8042-44E8-A47F-1A67CC6E73ED}">
  <a:tblStyle styleId="{042517B0-8042-44E8-A47F-1A67CC6E73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38b26e6c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38b26e6c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3cc3723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3cc3723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38b26e6c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38b26e6c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40ced7d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40ced7d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3ed6e36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3ed6e36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3ed6e36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3ed6e36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40ced7d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40ced7d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58f0e87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58f0e87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58f0e87f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58f0e87f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58f0e87f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58f0e87f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3cf549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3cf549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58f0e87f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d58f0e87f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58f0e87f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58f0e87f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58f0e87f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58f0e87f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4125d68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4125d68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40ced7d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40ced7d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40ced7d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40ced7d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4125d68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4125d68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4125d68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4125d68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4125d68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4125d68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4125d68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4125d68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38b26e6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38b26e6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416bccd71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416bccd7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58f0e87f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58f0e87f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58f0e87f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58f0e87f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58f0e87f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58f0e87f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58f0e87f5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58f0e87f5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58f0e87f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58f0e87f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58f0e87f5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58f0e87f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3cc3723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3cc3723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4ec1f4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4ec1f4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4ec1f47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4ec1f47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38b26e6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38b26e6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43aba5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43aba5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43aba50e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43aba50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43aba50e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43aba50e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43aba50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43aba50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38b26e6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38b26e6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38b26e6c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38b26e6c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38b26e6c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38b26e6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38b26e6c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38b26e6c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38b26e6c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38b26e6c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s231n.stanford.edu/slides/2017/cs231n_2017_lecture10.pdf" TargetMode="External"/><Relationship Id="rId4" Type="http://schemas.openxmlformats.org/officeDocument/2006/relationships/hyperlink" Target="https://gist.github.com/karpathy/d4dee566867f8291f08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W1_D3 - ANN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Sivasankar Arul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Precursor - </a:t>
            </a:r>
            <a:r>
              <a:rPr lang="en"/>
              <a:t>Convolution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500" y="1765475"/>
            <a:ext cx="3080550" cy="240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Precursor - Convolution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1031650" y="3475050"/>
            <a:ext cx="15921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Down sampling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385425" y="1108138"/>
            <a:ext cx="80962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6009100" y="3662075"/>
            <a:ext cx="15921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Up sampling</a:t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749" y="1108148"/>
            <a:ext cx="5779599" cy="316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473075" y="4364725"/>
            <a:ext cx="77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https://towardsdatascience.com/types-of-convolutions-in-deep-learning-717013397f4d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r>
              <a:rPr lang="en"/>
              <a:t>descent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00" y="3253850"/>
            <a:ext cx="12096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0" y="4355650"/>
            <a:ext cx="30956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540050" y="3869750"/>
            <a:ext cx="2076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Loss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491575" y="2783025"/>
            <a:ext cx="2076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</a:t>
            </a:r>
            <a:r>
              <a:rPr lang="en" sz="1800">
                <a:solidFill>
                  <a:schemeClr val="dk2"/>
                </a:solidFill>
              </a:rPr>
              <a:t>unction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609300" y="141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{042517B0-8042-44E8-A47F-1A67CC6E73ED}</a:tableStyleId>
              </a:tblPr>
              <a:tblGrid>
                <a:gridCol w="808000"/>
                <a:gridCol w="808000"/>
              </a:tblGrid>
              <a:tr h="30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5" name="Google Shape;195;p24"/>
          <p:cNvSpPr txBox="1"/>
          <p:nvPr/>
        </p:nvSpPr>
        <p:spPr>
          <a:xfrm>
            <a:off x="540050" y="918725"/>
            <a:ext cx="2076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25" y="713225"/>
            <a:ext cx="48482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00" y="3253850"/>
            <a:ext cx="12096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0" y="4355650"/>
            <a:ext cx="30956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540050" y="3869750"/>
            <a:ext cx="2076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Loss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91575" y="2783025"/>
            <a:ext cx="2076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06" name="Google Shape;206;p25"/>
          <p:cNvGraphicFramePr/>
          <p:nvPr/>
        </p:nvGraphicFramePr>
        <p:xfrm>
          <a:off x="609300" y="141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{042517B0-8042-44E8-A47F-1A67CC6E73ED}</a:tableStyleId>
              </a:tblPr>
              <a:tblGrid>
                <a:gridCol w="808000"/>
                <a:gridCol w="808000"/>
              </a:tblGrid>
              <a:tr h="30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7" name="Google Shape;207;p25"/>
          <p:cNvSpPr txBox="1"/>
          <p:nvPr/>
        </p:nvSpPr>
        <p:spPr>
          <a:xfrm>
            <a:off x="540050" y="918725"/>
            <a:ext cx="2076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25" y="1114826"/>
            <a:ext cx="4415299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700" y="1848575"/>
            <a:ext cx="47339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26" y="1073700"/>
            <a:ext cx="7719724" cy="6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5" y="2000700"/>
            <a:ext cx="3668900" cy="269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- </a:t>
            </a:r>
            <a:r>
              <a:rPr lang="en" sz="2750"/>
              <a:t>common issues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408425" y="1017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373825" y="1100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Learning rate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25" y="1537675"/>
            <a:ext cx="7238502" cy="33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- </a:t>
            </a:r>
            <a:r>
              <a:rPr lang="en" sz="2750"/>
              <a:t>common issues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408425" y="1017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373825" y="1100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Overfitting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25" y="1489400"/>
            <a:ext cx="5332739" cy="33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vs Variance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364100" y="1150075"/>
            <a:ext cx="423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Bias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errors 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overly simplistic assumptions in the model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High bias -&gt; not capturing complexity -&gt; underfitting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5" y="2181474"/>
            <a:ext cx="3828875" cy="149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4931138" y="1150075"/>
            <a:ext cx="4236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Variance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model's sensitivity to small fluctuations in the training data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is too complex, capturing even the noise in the data, which leads to </a:t>
            </a:r>
            <a:r>
              <a:rPr b="1" lang="en" sz="1100">
                <a:solidFill>
                  <a:schemeClr val="dk1"/>
                </a:solidFill>
              </a:rPr>
              <a:t>overfitting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13" y="3691271"/>
            <a:ext cx="4547074" cy="9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5068350" y="2138325"/>
            <a:ext cx="36987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This is known as the </a:t>
            </a:r>
            <a:r>
              <a:rPr b="1" lang="en" sz="1100">
                <a:solidFill>
                  <a:schemeClr val="dk2"/>
                </a:solidFill>
              </a:rPr>
              <a:t>bias-variance tradeoff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Low Bias &amp; Low Variance</a:t>
            </a:r>
            <a:r>
              <a:rPr lang="en" sz="1100">
                <a:solidFill>
                  <a:schemeClr val="dk2"/>
                </a:solidFill>
              </a:rPr>
              <a:t>: The ideal scenario. The model is accurate and generalizes well.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High Bias &amp; Low Variance</a:t>
            </a:r>
            <a:r>
              <a:rPr lang="en" sz="1100">
                <a:solidFill>
                  <a:schemeClr val="dk2"/>
                </a:solidFill>
              </a:rPr>
              <a:t>: The model is too simple (underfitting).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Low Bias &amp; High Variance</a:t>
            </a:r>
            <a:r>
              <a:rPr lang="en" sz="1100">
                <a:solidFill>
                  <a:schemeClr val="dk2"/>
                </a:solidFill>
              </a:rPr>
              <a:t>: The model is too complex (overfitting).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High Bias &amp; High Variance</a:t>
            </a:r>
            <a:r>
              <a:rPr lang="en" sz="1100">
                <a:solidFill>
                  <a:schemeClr val="dk2"/>
                </a:solidFill>
              </a:rPr>
              <a:t>: Rare but possible. The model is both too simple and unstable.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975" y="4153670"/>
            <a:ext cx="4315444" cy="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Bias vs Variance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11700" y="1152475"/>
            <a:ext cx="442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 reduce bias</a:t>
            </a:r>
            <a:r>
              <a:rPr lang="en" sz="1100"/>
              <a:t>: 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more features,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 complexity to the model (e.g., more layers in a neural network), or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try a more complex model.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To reduce variance</a:t>
            </a:r>
            <a:r>
              <a:rPr lang="en" sz="1100"/>
              <a:t>: 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Simplify the model,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collect more data,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regularization techniques (like dropout in neural networks), or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try ensemble methods like bagging.</a:t>
            </a:r>
            <a:endParaRPr/>
          </a:p>
        </p:txBody>
      </p:sp>
      <p:sp>
        <p:nvSpPr>
          <p:cNvPr id="250" name="Google Shape;250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11700" y="1152475"/>
            <a:ext cx="44271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 reduce bias</a:t>
            </a:r>
            <a:r>
              <a:rPr lang="en" sz="1100"/>
              <a:t>: 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1100"/>
              <a:buChar char="●"/>
            </a:pPr>
            <a:r>
              <a:rPr lang="en" sz="1100">
                <a:solidFill>
                  <a:srgbClr val="990000"/>
                </a:solidFill>
              </a:rPr>
              <a:t>more features, </a:t>
            </a:r>
            <a:endParaRPr sz="1100">
              <a:solidFill>
                <a:srgbClr val="99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 complexity to the model (e.g., more layers in a neural network), or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try a more complex model.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Regression Models</a:t>
            </a:r>
            <a:r>
              <a:rPr lang="en" sz="1100"/>
              <a:t>: add more features -&gt; including more variables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SVMs: </a:t>
            </a:r>
            <a:r>
              <a:rPr lang="en" sz="1100"/>
              <a:t>more features can help improve the decision boundary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feature selection</a:t>
            </a:r>
            <a:r>
              <a:rPr lang="en" sz="1100"/>
              <a:t> or </a:t>
            </a:r>
            <a:r>
              <a:rPr b="1" lang="en" sz="1100"/>
              <a:t>feature engineering</a:t>
            </a:r>
            <a:r>
              <a:rPr lang="en" sz="1100"/>
              <a:t> is critical. Choosing features that are genuinely related to the target variable can improve the model’s generalization</a:t>
            </a:r>
            <a:endParaRPr sz="11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To reduce bias</a:t>
            </a:r>
            <a:r>
              <a:rPr lang="en" sz="1100"/>
              <a:t>: 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more features,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100"/>
              <a:buChar char="●"/>
            </a:pPr>
            <a:r>
              <a:rPr lang="en" sz="1100">
                <a:solidFill>
                  <a:srgbClr val="990000"/>
                </a:solidFill>
              </a:rPr>
              <a:t>add complexity to the model (e.g., more layers in a neural network), or </a:t>
            </a:r>
            <a:endParaRPr sz="1100">
              <a:solidFill>
                <a:srgbClr val="99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try a more complex model.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Regression Models</a:t>
            </a:r>
            <a:r>
              <a:rPr lang="en" sz="1100"/>
              <a:t>: using polynomial or interaction terms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SVMs: </a:t>
            </a:r>
            <a:r>
              <a:rPr lang="en" sz="1100"/>
              <a:t>using </a:t>
            </a:r>
            <a:r>
              <a:rPr b="1" lang="en" sz="1100"/>
              <a:t>non-linear kernels</a:t>
            </a:r>
            <a:r>
              <a:rPr lang="en" sz="1100"/>
              <a:t> like radial basis function (RBF) or polynomial kernels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feature selection</a:t>
            </a:r>
            <a:r>
              <a:rPr lang="en" sz="1100"/>
              <a:t> or </a:t>
            </a:r>
            <a:r>
              <a:rPr b="1" lang="en" sz="1100"/>
              <a:t>feature engineering</a:t>
            </a:r>
            <a:r>
              <a:rPr lang="en" sz="1100"/>
              <a:t> is critical. Choosing features that are genuinely related to the target variable can improve the model’s generalization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 - understanding it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1. A Vector is Like a Directed Arrow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Imagine you are standing in a park, and I ask you to walk in a specific direction for a certain distance:</a:t>
            </a:r>
            <a:br>
              <a:rPr lang="en" sz="4800">
                <a:solidFill>
                  <a:schemeClr val="dk1"/>
                </a:solidFill>
              </a:rPr>
            </a:b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Direction: I might point towards a tree.</a:t>
            </a: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Distance: I might tell you to walk 10 steps.</a:t>
            </a:r>
            <a:br>
              <a:rPr lang="en" sz="4800">
                <a:solidFill>
                  <a:schemeClr val="dk1"/>
                </a:solidFill>
              </a:rPr>
            </a:b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This combination of direction and distance is what a vector represents. You can think of it as an arrow:</a:t>
            </a:r>
            <a:br>
              <a:rPr lang="en" sz="4800">
                <a:solidFill>
                  <a:schemeClr val="dk1"/>
                </a:solidFill>
              </a:rPr>
            </a:b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- The arrow points in the direction you should walk.</a:t>
            </a: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- The length of the arrow represents how far you should walk.</a:t>
            </a:r>
            <a:br>
              <a:rPr lang="en" sz="4800">
                <a:solidFill>
                  <a:schemeClr val="dk1"/>
                </a:solidFill>
              </a:rPr>
            </a:b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So, a vector has two important things:</a:t>
            </a:r>
            <a:br>
              <a:rPr lang="en" sz="4800">
                <a:solidFill>
                  <a:schemeClr val="dk1"/>
                </a:solidFill>
              </a:rPr>
            </a:b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- Magnitude (the length of the arrow) – how far.</a:t>
            </a: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- Direction (which way the arrow is pointing) – where to go.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400" y="3357475"/>
            <a:ext cx="3074949" cy="1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866775" y="823800"/>
            <a:ext cx="3999900" cy="30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 Examples in Everyday Life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Vectors show up in many common situations:</a:t>
            </a: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- Wind: If someone says the wind is blowing 20 km/h to the east, that’s a vector: it has both speed (20 km/h) and direction (east).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- Walking: If you walk 5 meters north, that’s also a vector: the distance (5 meters) and the direction (north) together form the vector.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- regularization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penalty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reduce variance and helps prevent overfitting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L2 Regularization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adds a penalty based on sum( weights squared)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Reduces large weights -&gt; makes simpler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</a:t>
            </a:r>
            <a:r>
              <a:rPr lang="en" sz="1100">
                <a:solidFill>
                  <a:schemeClr val="dk1"/>
                </a:solidFill>
              </a:rPr>
              <a:t>arameter : alpha, lambda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4" name="Google Shape;264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L1 Regularization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adds a penalty based on the sum of the absolute values of the model parameters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some weights are set to zero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ignoring some features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Loss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Cross-Entropy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Binary classification tasks (two classes), e.g., predicting if an image contains a cat (1) or not (0).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training, the neural network tries to minimize this loss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network predicts 0.8 but the actual label is 1, it will adjust the weights to increase the output closer to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 prediction is too far off, the loss will be higher, and the weights will adjust more significantly in the direction that decreases the loss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38" y="2571745"/>
            <a:ext cx="3695426" cy="21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023" y="210775"/>
            <a:ext cx="4625475" cy="449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335175" y="1225200"/>
            <a:ext cx="357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dk2"/>
                </a:solidFill>
              </a:rPr>
              <a:t>he categorical cross-entropy formula focuses only on the predicted probability of the true class.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other terms are multiplied by zero and do not affect the loss.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way, the model learns to increase the probability of the correct class during training.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00" y="3717300"/>
            <a:ext cx="3856223" cy="65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- Variance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121" y="1152475"/>
            <a:ext cx="472025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Perceptron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Multilayer perceptron - NN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Perceptron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750" y="2222350"/>
            <a:ext cx="4527599" cy="278521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4241950" y="1618175"/>
            <a:ext cx="2849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Heavy-side step function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01" name="Google Shape;301;p37"/>
          <p:cNvCxnSpPr/>
          <p:nvPr/>
        </p:nvCxnSpPr>
        <p:spPr>
          <a:xfrm flipH="1">
            <a:off x="4733300" y="2109425"/>
            <a:ext cx="75000" cy="89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311700" y="1152475"/>
            <a:ext cx="74670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Multilayer perceptron - NN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more neurons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neuron processes inputs independently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perceptron is a single </a:t>
            </a:r>
            <a:r>
              <a:rPr b="1" lang="en"/>
              <a:t>neuron</a:t>
            </a:r>
            <a:r>
              <a:rPr lang="en"/>
              <a:t> that takes inputs, weights them, sums them up, and applies an activation function (e.g., the Heaviside function).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It’s used for </a:t>
            </a:r>
            <a:r>
              <a:rPr b="1" lang="en"/>
              <a:t>binary classification</a:t>
            </a:r>
            <a:r>
              <a:rPr lang="en"/>
              <a:t> and can only separate </a:t>
            </a:r>
            <a:r>
              <a:rPr b="1" lang="en"/>
              <a:t>linearly</a:t>
            </a:r>
            <a:r>
              <a:rPr lang="en"/>
              <a:t> separable data.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Cant handle non-linear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to solve this?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311700" y="1152475"/>
            <a:ext cx="74670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Multilayer perceptron - NN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more neurons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neuron processes inputs independently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perceptron is a single </a:t>
            </a:r>
            <a:r>
              <a:rPr b="1" lang="en"/>
              <a:t>neuron</a:t>
            </a:r>
            <a:r>
              <a:rPr lang="en"/>
              <a:t> that takes inputs, weights them, sums them up, and applies an activation function (e.g., the Heaviside function).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It’s used for </a:t>
            </a:r>
            <a:r>
              <a:rPr b="1" lang="en"/>
              <a:t>binary classification</a:t>
            </a:r>
            <a:r>
              <a:rPr lang="en"/>
              <a:t> and can only separate </a:t>
            </a:r>
            <a:r>
              <a:rPr b="1" lang="en"/>
              <a:t>linearly</a:t>
            </a:r>
            <a:r>
              <a:rPr lang="en"/>
              <a:t> separable data.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Cant handle non-linear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to solve this?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neurons - multiple perceptrons working together.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Collection of neurons is called a layer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311700" y="1152475"/>
            <a:ext cx="74670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Multilayer perceptron - NN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2" y="2200025"/>
            <a:ext cx="3593964" cy="20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4161050" y="678600"/>
            <a:ext cx="46986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Multilayer perceptron - 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Input Layer</a:t>
            </a:r>
            <a:r>
              <a:rPr lang="en"/>
              <a:t>: Receives input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Hidden Layers</a:t>
            </a:r>
            <a:r>
              <a:rPr lang="en"/>
              <a:t>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Intermediate layers where neurons process input data.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layers are not visible in the final output but play a crucial role in learning complex patterns.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Output Layer</a:t>
            </a:r>
            <a:r>
              <a:rPr lang="en"/>
              <a:t>: Produces the final output of the network.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311700" y="1152475"/>
            <a:ext cx="38493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Multilayer perceptron - NN</a:t>
            </a:r>
            <a:endParaRPr/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2" y="2200025"/>
            <a:ext cx="3593964" cy="20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4161050" y="410325"/>
            <a:ext cx="4906500" cy="4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NN as classifier.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Multilayer perceptron - 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neural network</a:t>
            </a:r>
            <a:r>
              <a:rPr lang="en"/>
              <a:t> is simply a series of perceptrons arranged in layers: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Single-Layer Network</a:t>
            </a:r>
            <a:r>
              <a:rPr lang="en"/>
              <a:t>: a perceptron, with only an input and an output layer.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Function is heavy-side step 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Multi-Layer Network</a:t>
            </a:r>
            <a:r>
              <a:rPr lang="en"/>
              <a:t>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/>
              <a:t>By adding hidden layers,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/>
              <a:t>the network capture more complex relationships.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/>
              <a:t>Each layer’s output is the next layer’s input.</a:t>
            </a:r>
            <a:endParaRPr/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Sigmoid</a:t>
            </a:r>
            <a:r>
              <a:rPr lang="en" sz="1100"/>
              <a:t>: Smooth, maps input to values between 0 and 1.</a:t>
            </a:r>
            <a:endParaRPr sz="1100"/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ReLU (Rectified Linear Unit)</a:t>
            </a:r>
            <a:r>
              <a:rPr lang="en" sz="1100"/>
              <a:t>: Allows networks to handle a wider range of values.</a:t>
            </a:r>
            <a:endParaRPr sz="1100"/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Tanh</a:t>
            </a:r>
            <a:r>
              <a:rPr lang="en" sz="1100"/>
              <a:t>: Maps input to values between -1 and 1.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008200" y="359975"/>
            <a:ext cx="4382100" cy="24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have-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as a table: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column of target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columns of data describing the target class - also called </a:t>
            </a:r>
            <a:r>
              <a:rPr b="1" lang="en"/>
              <a:t>features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do with it?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have ML models based on linear algebra (SVM) and decision tree principles (RF)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Train ML models and use for prediction.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800" y="445019"/>
            <a:ext cx="4215874" cy="21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225" y="445025"/>
            <a:ext cx="442850" cy="19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095050" y="2872875"/>
            <a:ext cx="12669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features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787300" y="1516050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NN overfitting - regularization</a:t>
            </a:r>
            <a:endParaRPr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Mitigating Overfitting in Neural Networks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1. </a:t>
            </a:r>
            <a:r>
              <a:rPr b="1" lang="en" sz="1100">
                <a:solidFill>
                  <a:schemeClr val="dk1"/>
                </a:solidFill>
              </a:rPr>
              <a:t>L1 &amp; L2 Regularization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L2 (Ridge)</a:t>
            </a:r>
            <a:r>
              <a:rPr lang="en" sz="1100">
                <a:solidFill>
                  <a:schemeClr val="dk1"/>
                </a:solidFill>
              </a:rPr>
              <a:t>: Adds penalty​, encouraging smaller weights and reducing model complexity.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L1 (Lasso)</a:t>
            </a:r>
            <a:r>
              <a:rPr lang="en" sz="1100">
                <a:solidFill>
                  <a:schemeClr val="dk1"/>
                </a:solidFill>
              </a:rPr>
              <a:t>: Adds penalty, promoting sparsity by setting some weights to zero, reducing features.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- overfitting</a:t>
            </a:r>
            <a:endParaRPr/>
          </a:p>
        </p:txBody>
      </p:sp>
      <p:sp>
        <p:nvSpPr>
          <p:cNvPr id="341" name="Google Shape;341;p43"/>
          <p:cNvSpPr txBox="1"/>
          <p:nvPr>
            <p:ph idx="2" type="body"/>
          </p:nvPr>
        </p:nvSpPr>
        <p:spPr>
          <a:xfrm>
            <a:off x="428650" y="1100450"/>
            <a:ext cx="3999900" cy="12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Early Stopping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Monitors </a:t>
            </a:r>
            <a:r>
              <a:rPr b="1" lang="en" sz="1100">
                <a:solidFill>
                  <a:schemeClr val="dk1"/>
                </a:solidFill>
              </a:rPr>
              <a:t>validation accuracy</a:t>
            </a:r>
            <a:r>
              <a:rPr lang="en" sz="1100">
                <a:solidFill>
                  <a:schemeClr val="dk1"/>
                </a:solidFill>
              </a:rPr>
              <a:t> during training.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Stops training at epoch when validation accuracy plateaus or decreases, preventing overfitting.</a:t>
            </a:r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525" y="1492150"/>
            <a:ext cx="3344025" cy="25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520125" y="4012825"/>
            <a:ext cx="615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from tensorflow.keras.callbacks import EarlyStopping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early_stopping = EarlyStopping(monitor='val_loss', patience=5, restore_best_weights=True)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model.fit(X_train, y_train, validation_data=(X_val, y_val), epochs=100, callbacks=[early_stopping])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overfitting - Dropout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What it does</a:t>
            </a:r>
            <a:r>
              <a:rPr lang="en" sz="1100">
                <a:solidFill>
                  <a:schemeClr val="dk1"/>
                </a:solidFill>
              </a:rPr>
              <a:t>: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Dropout is a regularization technique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during training, random neurons in the neural network are "dropped" (set to zero) in each forward pass.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This prevents the network from becoming too dependent on specific neurons, helping to avoid overfitting.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How to use it</a:t>
            </a:r>
            <a:r>
              <a:rPr lang="en" sz="1100">
                <a:solidFill>
                  <a:schemeClr val="dk1"/>
                </a:solidFill>
              </a:rPr>
              <a:t>: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Specify 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n" sz="1100">
                <a:solidFill>
                  <a:schemeClr val="dk1"/>
                </a:solidFill>
              </a:rPr>
              <a:t> layer with a probability, such as 0.5, to indicate that each neuron has a 50% chance of being dropped during training.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NN overfitting - Batch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normalizes the inputs to each layer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stabilize and speed up training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 txBox="1"/>
          <p:nvPr>
            <p:ph idx="2" type="body"/>
          </p:nvPr>
        </p:nvSpPr>
        <p:spPr>
          <a:xfrm>
            <a:off x="3964550" y="1152475"/>
            <a:ext cx="48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tensorflow.keras.layers import BatchNormalization 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model = Sequential(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[ Dense(128, activation='relu', input_shape=(input_shape,)), 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BatchNormalization(), 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Dropout(0.5), 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Dense(64, activation='relu'), 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BatchNormalization(), 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Dropout(0.5), 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Dense(1, activation='sigmoid') ]</a:t>
            </a:r>
            <a:endParaRPr sz="9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/>
              <a:t>) 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NN overfitting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25" y="1175925"/>
            <a:ext cx="69627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5" y="2403123"/>
            <a:ext cx="304565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300" y="863546"/>
            <a:ext cx="469509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https://towardsdatascience.com/batch-mini-batch-stochastic-gradient-descent-7a62ecba642a</a:t>
            </a:r>
            <a:endParaRPr/>
          </a:p>
        </p:txBody>
      </p:sp>
      <p:sp>
        <p:nvSpPr>
          <p:cNvPr id="377" name="Google Shape;377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383" name="Google Shape;383;p49"/>
          <p:cNvSpPr txBox="1"/>
          <p:nvPr>
            <p:ph idx="2" type="body"/>
          </p:nvPr>
        </p:nvSpPr>
        <p:spPr>
          <a:xfrm>
            <a:off x="50542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Hierarchical Feature Learning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Initial Layers</a:t>
            </a:r>
            <a:r>
              <a:rPr lang="en" sz="1100">
                <a:solidFill>
                  <a:schemeClr val="dk1"/>
                </a:solidFill>
              </a:rPr>
              <a:t>: The first few convolutional layers learn basic, low-level features like edges, textures, and simple patterns.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Middle Layers</a:t>
            </a:r>
            <a:r>
              <a:rPr lang="en" sz="1100">
                <a:solidFill>
                  <a:schemeClr val="dk1"/>
                </a:solidFill>
              </a:rPr>
              <a:t>: As we stack more layers, the network starts combining these basic features to recognize more complex shapes and patterns.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Deeper Layers</a:t>
            </a:r>
            <a:r>
              <a:rPr lang="en" sz="1100">
                <a:solidFill>
                  <a:schemeClr val="dk1"/>
                </a:solidFill>
              </a:rPr>
              <a:t>: The deepest layers capture even more abstract, high-level features and are often able to recognize object parts or entire objects.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38" y="1202600"/>
            <a:ext cx="46958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404938"/>
            <a:ext cx="76009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</a:t>
            </a:r>
            <a:endParaRPr/>
          </a:p>
        </p:txBody>
      </p:sp>
      <p:sp>
        <p:nvSpPr>
          <p:cNvPr id="398" name="Google Shape;398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39" y="0"/>
            <a:ext cx="48985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2713650" y="8722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>
            <a:stCxn id="79" idx="1"/>
          </p:cNvCxnSpPr>
          <p:nvPr/>
        </p:nvCxnSpPr>
        <p:spPr>
          <a:xfrm>
            <a:off x="2713650" y="11907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/>
          <p:nvPr/>
        </p:nvSpPr>
        <p:spPr>
          <a:xfrm>
            <a:off x="2713650" y="15091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2713650" y="18276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/>
          <p:nvPr/>
        </p:nvSpPr>
        <p:spPr>
          <a:xfrm>
            <a:off x="2713650" y="21460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6"/>
          <p:cNvCxnSpPr>
            <a:stCxn id="83" idx="1"/>
          </p:cNvCxnSpPr>
          <p:nvPr/>
        </p:nvCxnSpPr>
        <p:spPr>
          <a:xfrm>
            <a:off x="2713650" y="24645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/>
          <p:nvPr/>
        </p:nvSpPr>
        <p:spPr>
          <a:xfrm>
            <a:off x="2713650" y="27829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2713650" y="31014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/>
          <p:nvPr/>
        </p:nvSpPr>
        <p:spPr>
          <a:xfrm>
            <a:off x="2713650" y="34198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7" idx="1"/>
          </p:cNvCxnSpPr>
          <p:nvPr/>
        </p:nvCxnSpPr>
        <p:spPr>
          <a:xfrm>
            <a:off x="2713650" y="37383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/>
          <p:nvPr/>
        </p:nvSpPr>
        <p:spPr>
          <a:xfrm>
            <a:off x="2713650" y="40567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2713650" y="43752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76900" y="1656719"/>
            <a:ext cx="4215874" cy="21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323475" y="2450550"/>
            <a:ext cx="1606200" cy="2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5489625" y="1571450"/>
            <a:ext cx="19521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ML models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150" y="2871788"/>
            <a:ext cx="1425975" cy="11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6791075" y="3101388"/>
            <a:ext cx="1606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based on linear algebra (SVM) 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8875" y="4056750"/>
            <a:ext cx="1237650" cy="10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5371950" y="4177050"/>
            <a:ext cx="176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decision tree principles (RF)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7637675" y="2081575"/>
            <a:ext cx="1425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Trained model for prediction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311700" y="71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333"/>
            <a:ext cx="9143999" cy="355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5" y="3853120"/>
            <a:ext cx="1408000" cy="1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525" y="4415639"/>
            <a:ext cx="2095700" cy="37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9100" y="3853120"/>
            <a:ext cx="2095700" cy="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1225" y="4350450"/>
            <a:ext cx="2127463" cy="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1975" y="3853125"/>
            <a:ext cx="2412025" cy="1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- Image captioning</a:t>
            </a:r>
            <a:endParaRPr/>
          </a:p>
        </p:txBody>
      </p:sp>
      <p:sp>
        <p:nvSpPr>
          <p:cNvPr id="417" name="Google Shape;417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50" y="1152471"/>
            <a:ext cx="6337651" cy="33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- unseen data during training</a:t>
            </a:r>
            <a:endParaRPr/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017724"/>
            <a:ext cx="7669026" cy="39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RNN</a:t>
            </a:r>
            <a:endParaRPr/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https://cs231n.stanford.edu/slides/2017/cs231n_2017_lecture10.pdf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https://gist.github.com/karpathy/d4dee566867f8291f086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https://towardsdatascience.com/recurrent-neural-networks-rnns-3f06d7653a85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2713650" y="8722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7"/>
          <p:cNvCxnSpPr>
            <a:stCxn id="103" idx="1"/>
          </p:cNvCxnSpPr>
          <p:nvPr/>
        </p:nvCxnSpPr>
        <p:spPr>
          <a:xfrm>
            <a:off x="2713650" y="11907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/>
          <p:nvPr/>
        </p:nvSpPr>
        <p:spPr>
          <a:xfrm>
            <a:off x="2713650" y="15091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/>
          <p:cNvCxnSpPr/>
          <p:nvPr/>
        </p:nvCxnSpPr>
        <p:spPr>
          <a:xfrm>
            <a:off x="2713650" y="18276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7"/>
          <p:cNvSpPr/>
          <p:nvPr/>
        </p:nvSpPr>
        <p:spPr>
          <a:xfrm>
            <a:off x="2713650" y="21460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7"/>
          <p:cNvCxnSpPr>
            <a:stCxn id="107" idx="1"/>
          </p:cNvCxnSpPr>
          <p:nvPr/>
        </p:nvCxnSpPr>
        <p:spPr>
          <a:xfrm>
            <a:off x="2713650" y="24645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7"/>
          <p:cNvSpPr/>
          <p:nvPr/>
        </p:nvSpPr>
        <p:spPr>
          <a:xfrm>
            <a:off x="2713650" y="27829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2713650" y="31014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/>
          <p:nvPr/>
        </p:nvSpPr>
        <p:spPr>
          <a:xfrm>
            <a:off x="2713650" y="34198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7"/>
          <p:cNvCxnSpPr>
            <a:stCxn id="111" idx="1"/>
          </p:cNvCxnSpPr>
          <p:nvPr/>
        </p:nvCxnSpPr>
        <p:spPr>
          <a:xfrm>
            <a:off x="2713650" y="37383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/>
          <p:nvPr/>
        </p:nvSpPr>
        <p:spPr>
          <a:xfrm>
            <a:off x="2713650" y="40567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2713650" y="43752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76900" y="1656719"/>
            <a:ext cx="4215874" cy="21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5288875" y="1315225"/>
            <a:ext cx="1606200" cy="2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5434600" y="806400"/>
            <a:ext cx="19521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ML models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718100" y="1827600"/>
            <a:ext cx="1425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Trained model for prediction</a:t>
            </a:r>
            <a:endParaRPr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23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neural network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637" y="2881975"/>
            <a:ext cx="3593964" cy="20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5397625" y="2082297"/>
            <a:ext cx="1670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based on Neural network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3247050" y="8722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6" idx="1"/>
          </p:cNvCxnSpPr>
          <p:nvPr/>
        </p:nvCxnSpPr>
        <p:spPr>
          <a:xfrm>
            <a:off x="3247050" y="11907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8"/>
          <p:cNvSpPr/>
          <p:nvPr/>
        </p:nvSpPr>
        <p:spPr>
          <a:xfrm>
            <a:off x="3247050" y="15091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8"/>
          <p:cNvCxnSpPr/>
          <p:nvPr/>
        </p:nvCxnSpPr>
        <p:spPr>
          <a:xfrm>
            <a:off x="3247050" y="18276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8"/>
          <p:cNvSpPr/>
          <p:nvPr/>
        </p:nvSpPr>
        <p:spPr>
          <a:xfrm>
            <a:off x="3247050" y="21460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8"/>
          <p:cNvCxnSpPr>
            <a:stCxn id="130" idx="1"/>
          </p:cNvCxnSpPr>
          <p:nvPr/>
        </p:nvCxnSpPr>
        <p:spPr>
          <a:xfrm>
            <a:off x="3247050" y="24645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8"/>
          <p:cNvSpPr/>
          <p:nvPr/>
        </p:nvSpPr>
        <p:spPr>
          <a:xfrm>
            <a:off x="3247050" y="27829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8"/>
          <p:cNvCxnSpPr/>
          <p:nvPr/>
        </p:nvCxnSpPr>
        <p:spPr>
          <a:xfrm>
            <a:off x="3247050" y="31014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/>
          <p:nvPr/>
        </p:nvSpPr>
        <p:spPr>
          <a:xfrm>
            <a:off x="3247050" y="34198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8"/>
          <p:cNvCxnSpPr>
            <a:stCxn id="134" idx="1"/>
          </p:cNvCxnSpPr>
          <p:nvPr/>
        </p:nvCxnSpPr>
        <p:spPr>
          <a:xfrm>
            <a:off x="3247050" y="37383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/>
          <p:nvPr/>
        </p:nvSpPr>
        <p:spPr>
          <a:xfrm>
            <a:off x="3247050" y="4056750"/>
            <a:ext cx="221400" cy="6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3247050" y="4375200"/>
            <a:ext cx="2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22639" y="1879488"/>
            <a:ext cx="3468226" cy="17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5288875" y="1315225"/>
            <a:ext cx="1606200" cy="2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5434600" y="806400"/>
            <a:ext cx="19521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ML models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7718100" y="1827600"/>
            <a:ext cx="1425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Trained model for prediction</a:t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- convolution </a:t>
            </a:r>
            <a:r>
              <a:rPr lang="en"/>
              <a:t>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637" y="2881975"/>
            <a:ext cx="3593964" cy="20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5397625" y="2082297"/>
            <a:ext cx="16704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based on </a:t>
            </a:r>
            <a:r>
              <a:rPr b="1" lang="en">
                <a:solidFill>
                  <a:schemeClr val="dk2"/>
                </a:solidFill>
              </a:rPr>
              <a:t>Neural network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58862"/>
            <a:ext cx="3130278" cy="202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8"/>
          <p:cNvCxnSpPr/>
          <p:nvPr/>
        </p:nvCxnSpPr>
        <p:spPr>
          <a:xfrm flipH="1" rot="10800000">
            <a:off x="3073650" y="879025"/>
            <a:ext cx="166200" cy="9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3059800" y="2699825"/>
            <a:ext cx="159600" cy="20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 txBox="1"/>
          <p:nvPr/>
        </p:nvSpPr>
        <p:spPr>
          <a:xfrm>
            <a:off x="333046" y="3788125"/>
            <a:ext cx="21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convolution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Precursor - Heavy side step function</a:t>
            </a:r>
            <a:endParaRPr/>
          </a:p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63" y="1152476"/>
            <a:ext cx="7557679" cy="35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Precursor - </a:t>
            </a:r>
            <a:r>
              <a:rPr lang="en"/>
              <a:t>Soft-max step function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625" y="1114150"/>
            <a:ext cx="3703976" cy="37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270150" y="445025"/>
            <a:ext cx="22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Precursor - </a:t>
            </a:r>
            <a:r>
              <a:rPr lang="en"/>
              <a:t>Other functions</a:t>
            </a:r>
            <a:endParaRPr/>
          </a:p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192" y="-27700"/>
            <a:ext cx="66048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